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84" r:id="rId4"/>
    <p:sldId id="259" r:id="rId5"/>
    <p:sldId id="260" r:id="rId6"/>
    <p:sldId id="261" r:id="rId7"/>
    <p:sldId id="262" r:id="rId8"/>
    <p:sldId id="276" r:id="rId9"/>
    <p:sldId id="263" r:id="rId10"/>
    <p:sldId id="282" r:id="rId11"/>
    <p:sldId id="264" r:id="rId12"/>
    <p:sldId id="265" r:id="rId13"/>
    <p:sldId id="267" r:id="rId14"/>
    <p:sldId id="268" r:id="rId15"/>
    <p:sldId id="269" r:id="rId16"/>
    <p:sldId id="277" r:id="rId17"/>
    <p:sldId id="270" r:id="rId18"/>
    <p:sldId id="278" r:id="rId19"/>
    <p:sldId id="271" r:id="rId20"/>
    <p:sldId id="280" r:id="rId21"/>
    <p:sldId id="281" r:id="rId22"/>
    <p:sldId id="272" r:id="rId23"/>
    <p:sldId id="279" r:id="rId24"/>
    <p:sldId id="273" r:id="rId25"/>
    <p:sldId id="274" r:id="rId26"/>
    <p:sldId id="275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04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780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320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366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99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219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395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7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761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659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4960B3-B71A-43E5-B872-B1C8501C0567}" type="datetimeFigureOut">
              <a:rPr lang="en-IN" smtClean="0"/>
              <a:t>05-02-2021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CDBDBC-E489-4D53-B0B0-90011ECE6827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97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askme.selflearning@gmail.co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5685" y="177420"/>
            <a:ext cx="10960885" cy="512448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15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Welcome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9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pperplate Gothic Bold" panose="020E0705020206020404" pitchFamily="34" charset="0"/>
              </a:rPr>
              <a:t>C Programming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7" t="23283" r="2372" b="30945"/>
          <a:stretch/>
        </p:blipFill>
        <p:spPr>
          <a:xfrm>
            <a:off x="765685" y="1850281"/>
            <a:ext cx="3402840" cy="17787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65526" y="5615111"/>
            <a:ext cx="81612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anklin Gothic Demi Cond" panose="020B0706030402020204" pitchFamily="34" charset="0"/>
              </a:rPr>
              <a:t>LIKE   	                                    SHARE                                SUBSCRIBE</a:t>
            </a:r>
            <a:endParaRPr lang="en-US" sz="28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2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704533"/>
              </p:ext>
            </p:extLst>
          </p:nvPr>
        </p:nvGraphicFramePr>
        <p:xfrm>
          <a:off x="1897036" y="68238"/>
          <a:ext cx="8352432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0262"/>
                <a:gridCol w="2095954"/>
                <a:gridCol w="2088108"/>
                <a:gridCol w="2088108"/>
              </a:tblGrid>
              <a:tr h="657177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Data Type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Size of Data Type (in Bytes)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Range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Format Specifier</a:t>
                      </a:r>
                      <a:endParaRPr lang="en-IN" sz="2000" dirty="0"/>
                    </a:p>
                  </a:txBody>
                  <a:tcPr anchor="ctr"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smtClean="0"/>
                        <a:t>char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-128</a:t>
                      </a:r>
                      <a:r>
                        <a:rPr lang="en-IN" sz="2000" baseline="0" dirty="0" smtClean="0"/>
                        <a:t> to 127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%c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err="1" smtClean="0"/>
                        <a:t>int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2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-2</a:t>
                      </a:r>
                      <a:r>
                        <a:rPr lang="en-IN" sz="2000" baseline="30000" dirty="0" smtClean="0"/>
                        <a:t>15 </a:t>
                      </a:r>
                      <a:r>
                        <a:rPr lang="en-IN" sz="2000" dirty="0" smtClean="0"/>
                        <a:t> to 2</a:t>
                      </a:r>
                      <a:r>
                        <a:rPr lang="en-IN" sz="2000" baseline="30000" dirty="0" smtClean="0"/>
                        <a:t>15 </a:t>
                      </a:r>
                      <a:r>
                        <a:rPr lang="en-IN" sz="2000" dirty="0" smtClean="0"/>
                        <a:t>- 1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%d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smtClean="0"/>
                        <a:t>float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-2</a:t>
                      </a:r>
                      <a:r>
                        <a:rPr lang="en-IN" sz="2000" baseline="30000" dirty="0" smtClean="0"/>
                        <a:t>31 </a:t>
                      </a:r>
                      <a:r>
                        <a:rPr lang="en-IN" sz="2000" dirty="0" smtClean="0"/>
                        <a:t> to 2</a:t>
                      </a:r>
                      <a:r>
                        <a:rPr lang="en-IN" sz="2000" baseline="30000" dirty="0" smtClean="0"/>
                        <a:t>31 </a:t>
                      </a:r>
                      <a:r>
                        <a:rPr lang="en-IN" sz="2000" dirty="0" smtClean="0"/>
                        <a:t>- 1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%f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smtClean="0"/>
                        <a:t>double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8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-2</a:t>
                      </a:r>
                      <a:r>
                        <a:rPr lang="en-IN" sz="2000" baseline="30000" dirty="0" smtClean="0"/>
                        <a:t>63 </a:t>
                      </a:r>
                      <a:r>
                        <a:rPr lang="en-IN" sz="2000" dirty="0" smtClean="0"/>
                        <a:t> to 2</a:t>
                      </a:r>
                      <a:r>
                        <a:rPr lang="en-IN" sz="2000" baseline="30000" dirty="0" smtClean="0"/>
                        <a:t>63 </a:t>
                      </a:r>
                      <a:r>
                        <a:rPr lang="en-IN" sz="2000" dirty="0" smtClean="0"/>
                        <a:t>- 1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%lf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b="1" dirty="0" smtClean="0"/>
                        <a:t>MODIFIERS</a:t>
                      </a:r>
                      <a:endParaRPr lang="en-IN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smtClean="0"/>
                        <a:t>unsigned</a:t>
                      </a:r>
                      <a:r>
                        <a:rPr lang="en-IN" sz="2000" baseline="0" dirty="0" smtClean="0"/>
                        <a:t> char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0 to 255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%c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smtClean="0"/>
                        <a:t>unsigned</a:t>
                      </a:r>
                      <a:r>
                        <a:rPr lang="en-IN" sz="2000" baseline="0" dirty="0" smtClean="0"/>
                        <a:t> </a:t>
                      </a:r>
                      <a:r>
                        <a:rPr lang="en-IN" sz="2000" baseline="0" dirty="0" err="1" smtClean="0"/>
                        <a:t>int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2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0 to 2</a:t>
                      </a:r>
                      <a:r>
                        <a:rPr lang="en-IN" sz="2000" baseline="30000" dirty="0" smtClean="0"/>
                        <a:t>16 </a:t>
                      </a:r>
                      <a:r>
                        <a:rPr lang="en-IN" sz="2000" dirty="0" smtClean="0"/>
                        <a:t>- 1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%u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smtClean="0"/>
                        <a:t>short</a:t>
                      </a:r>
                      <a:r>
                        <a:rPr lang="en-IN" sz="2000" baseline="0" dirty="0" smtClean="0"/>
                        <a:t> </a:t>
                      </a:r>
                      <a:r>
                        <a:rPr lang="en-IN" sz="2000" baseline="0" dirty="0" err="1" smtClean="0"/>
                        <a:t>int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-128 to 127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%d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smtClean="0"/>
                        <a:t>unsigned short </a:t>
                      </a:r>
                      <a:r>
                        <a:rPr lang="en-IN" sz="2000" dirty="0" err="1" smtClean="0"/>
                        <a:t>int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1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0 to 255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%u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algn="l"/>
                      <a:r>
                        <a:rPr lang="en-IN" sz="2000" dirty="0" smtClean="0"/>
                        <a:t>long </a:t>
                      </a:r>
                      <a:r>
                        <a:rPr lang="en-IN" sz="2000" dirty="0" err="1" smtClean="0"/>
                        <a:t>int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-2</a:t>
                      </a:r>
                      <a:r>
                        <a:rPr lang="en-IN" sz="2000" baseline="30000" dirty="0" smtClean="0"/>
                        <a:t>31 </a:t>
                      </a:r>
                      <a:r>
                        <a:rPr lang="en-IN" sz="2000" dirty="0" smtClean="0"/>
                        <a:t> to 2</a:t>
                      </a:r>
                      <a:r>
                        <a:rPr lang="en-IN" sz="2000" baseline="30000" dirty="0" smtClean="0"/>
                        <a:t>31 </a:t>
                      </a:r>
                      <a:r>
                        <a:rPr lang="en-IN" sz="2000" dirty="0" smtClean="0"/>
                        <a:t>–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</a:t>
                      </a:r>
                      <a:r>
                        <a:rPr lang="en-IN" sz="2400" dirty="0" err="1" smtClean="0"/>
                        <a:t>ld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unsigned short </a:t>
                      </a:r>
                      <a:r>
                        <a:rPr lang="en-IN" sz="2000" dirty="0" err="1" smtClean="0"/>
                        <a:t>int</a:t>
                      </a:r>
                      <a:endParaRPr lang="en-IN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4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0 to 2</a:t>
                      </a:r>
                      <a:r>
                        <a:rPr lang="en-IN" sz="2000" baseline="30000" dirty="0" smtClean="0"/>
                        <a:t>32 </a:t>
                      </a:r>
                      <a:r>
                        <a:rPr lang="en-IN" sz="2000" dirty="0" smtClean="0"/>
                        <a:t>–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</a:t>
                      </a:r>
                      <a:r>
                        <a:rPr lang="en-IN" sz="2400" dirty="0" err="1" smtClean="0"/>
                        <a:t>lu</a:t>
                      </a:r>
                      <a:endParaRPr lang="en-IN" sz="2400" dirty="0"/>
                    </a:p>
                  </a:txBody>
                  <a:tcPr/>
                </a:tc>
              </a:tr>
              <a:tr h="428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long 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10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-2</a:t>
                      </a:r>
                      <a:r>
                        <a:rPr lang="en-IN" sz="2000" baseline="30000" dirty="0" smtClean="0"/>
                        <a:t>79 </a:t>
                      </a:r>
                      <a:r>
                        <a:rPr lang="en-IN" sz="2000" dirty="0" smtClean="0"/>
                        <a:t> to 2</a:t>
                      </a:r>
                      <a:r>
                        <a:rPr lang="en-IN" sz="2000" baseline="30000" dirty="0" smtClean="0"/>
                        <a:t>79 </a:t>
                      </a:r>
                      <a:r>
                        <a:rPr lang="en-IN" sz="2000" dirty="0" smtClean="0"/>
                        <a:t>- 1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/>
                        <a:t>%Lf</a:t>
                      </a: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43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9628" y="0"/>
            <a:ext cx="64203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Constants &amp; Variables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2FAAD42-4B00-4686-BF14-2D68D0ADE842}"/>
              </a:ext>
            </a:extLst>
          </p:cNvPr>
          <p:cNvSpPr txBox="1"/>
          <p:nvPr/>
        </p:nvSpPr>
        <p:spPr>
          <a:xfrm>
            <a:off x="371061" y="550071"/>
            <a:ext cx="11661913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400" b="1" dirty="0"/>
              <a:t>Variable Name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000" dirty="0"/>
              <a:t> A Variable is defined as an alternate name for Memory Location and can have a short name or a more descriptive name.</a:t>
            </a:r>
          </a:p>
          <a:p>
            <a:pPr>
              <a:lnSpc>
                <a:spcPct val="200000"/>
              </a:lnSpc>
            </a:pPr>
            <a:r>
              <a:rPr lang="en-IN" sz="2400" b="1" dirty="0"/>
              <a:t>Rules for Python Variables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000" dirty="0"/>
              <a:t> A Variable name must start with a  letter or the underscore character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000" dirty="0"/>
              <a:t> A Variable name cannot start with a number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000" dirty="0"/>
              <a:t> A Variable name can only have alpha-numeric characters and underscores (A-z, 0-9, and _ )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000" dirty="0"/>
              <a:t> Variable names are case-sensitive. (name, Name and NAME are three different variables</a:t>
            </a:r>
            <a:r>
              <a:rPr lang="en-IN" sz="2000" dirty="0" smtClean="0"/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IN" sz="2000" dirty="0"/>
              <a:t> </a:t>
            </a:r>
            <a:r>
              <a:rPr lang="en-IN" sz="2000" dirty="0" smtClean="0"/>
              <a:t>Variable name should not match with Keywords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9422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1757" y="0"/>
            <a:ext cx="79961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Input – Output Statements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9557" y="1487606"/>
            <a:ext cx="1079537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latin typeface="Arial Black" panose="020B0A04020102020204" pitchFamily="34" charset="0"/>
              </a:rPr>
              <a:t>Input Statement / Function</a:t>
            </a:r>
          </a:p>
          <a:p>
            <a:endParaRPr lang="en-IN" dirty="0"/>
          </a:p>
          <a:p>
            <a:pPr lvl="4" algn="ctr"/>
            <a:r>
              <a:rPr lang="en-IN" sz="3200" dirty="0" err="1"/>
              <a:t>s</a:t>
            </a:r>
            <a:r>
              <a:rPr lang="en-IN" sz="3200" dirty="0" err="1" smtClean="0"/>
              <a:t>canf</a:t>
            </a:r>
            <a:r>
              <a:rPr lang="en-IN" sz="3200" dirty="0" smtClean="0"/>
              <a:t>(“control_</a:t>
            </a:r>
            <a:r>
              <a:rPr lang="en-IN" sz="3200" dirty="0" err="1" smtClean="0"/>
              <a:t>specifier</a:t>
            </a:r>
            <a:r>
              <a:rPr lang="en-IN" sz="3200" dirty="0" smtClean="0"/>
              <a:t>”,&amp;</a:t>
            </a:r>
            <a:r>
              <a:rPr lang="en-IN" sz="3200" dirty="0" err="1" smtClean="0"/>
              <a:t>variable_name</a:t>
            </a:r>
            <a:r>
              <a:rPr lang="en-IN" sz="3200" dirty="0" smtClean="0"/>
              <a:t>)</a:t>
            </a:r>
          </a:p>
          <a:p>
            <a:endParaRPr lang="en-IN" dirty="0"/>
          </a:p>
          <a:p>
            <a:r>
              <a:rPr lang="en-IN" sz="3200" dirty="0" smtClean="0">
                <a:latin typeface="Arial Black" panose="020B0A04020102020204" pitchFamily="34" charset="0"/>
              </a:rPr>
              <a:t>Output Statement / Function</a:t>
            </a:r>
          </a:p>
          <a:p>
            <a:pPr lvl="1" algn="ctr"/>
            <a:endParaRPr lang="en-IN" sz="2800" dirty="0"/>
          </a:p>
          <a:p>
            <a:pPr lvl="1" algn="ctr"/>
            <a:r>
              <a:rPr lang="en-IN" sz="3200" dirty="0" err="1"/>
              <a:t>p</a:t>
            </a:r>
            <a:r>
              <a:rPr lang="en-IN" sz="3200" dirty="0" err="1" smtClean="0"/>
              <a:t>rintf</a:t>
            </a:r>
            <a:r>
              <a:rPr lang="en-IN" sz="3200" dirty="0" smtClean="0"/>
              <a:t>(“String”)</a:t>
            </a:r>
          </a:p>
          <a:p>
            <a:pPr lvl="1" algn="ctr"/>
            <a:endParaRPr lang="en-IN" sz="3200" dirty="0"/>
          </a:p>
          <a:p>
            <a:pPr lvl="1" algn="ctr"/>
            <a:r>
              <a:rPr lang="en-IN" sz="3200" dirty="0"/>
              <a:t>p</a:t>
            </a:r>
            <a:r>
              <a:rPr lang="en-IN" sz="3200" dirty="0" smtClean="0"/>
              <a:t>rint(“control_</a:t>
            </a:r>
            <a:r>
              <a:rPr lang="en-IN" sz="3200" dirty="0" err="1" smtClean="0"/>
              <a:t>specifiers</a:t>
            </a:r>
            <a:r>
              <a:rPr lang="en-IN" sz="3200" dirty="0" smtClean="0"/>
              <a:t>”,variable_names)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45405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32792" y="0"/>
            <a:ext cx="3054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Operators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5652" y="821833"/>
            <a:ext cx="1113182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N" sz="3200" dirty="0" smtClean="0"/>
              <a:t>Arithmetic Operators 		-	+ , - , * , / , % </a:t>
            </a:r>
          </a:p>
          <a:p>
            <a:pPr>
              <a:lnSpc>
                <a:spcPct val="150000"/>
              </a:lnSpc>
            </a:pPr>
            <a:r>
              <a:rPr lang="en-IN" sz="3200" dirty="0" smtClean="0"/>
              <a:t>Relational Operators		-	&lt; , &gt; , &lt;= , &gt;= , == , !=</a:t>
            </a:r>
          </a:p>
          <a:p>
            <a:pPr>
              <a:lnSpc>
                <a:spcPct val="150000"/>
              </a:lnSpc>
            </a:pPr>
            <a:r>
              <a:rPr lang="en-IN" sz="3200" dirty="0" smtClean="0"/>
              <a:t>Assignment Operators	-	= , += , -= , *= , /= , %= , //= etc.,</a:t>
            </a:r>
          </a:p>
          <a:p>
            <a:pPr>
              <a:lnSpc>
                <a:spcPct val="150000"/>
              </a:lnSpc>
            </a:pPr>
            <a:r>
              <a:rPr lang="en-IN" sz="3200" dirty="0" smtClean="0"/>
              <a:t>Bitwise Operators		-	&amp; , | , ^ , ~ , &lt;&lt; , &gt;&gt;</a:t>
            </a:r>
          </a:p>
          <a:p>
            <a:pPr>
              <a:lnSpc>
                <a:spcPct val="150000"/>
              </a:lnSpc>
            </a:pPr>
            <a:r>
              <a:rPr lang="en-IN" sz="3200" dirty="0" smtClean="0"/>
              <a:t>Logical Operators 		- 	and ,  or , not</a:t>
            </a:r>
          </a:p>
          <a:p>
            <a:pPr>
              <a:lnSpc>
                <a:spcPct val="150000"/>
              </a:lnSpc>
            </a:pPr>
            <a:r>
              <a:rPr lang="en-IN" sz="3200" dirty="0" smtClean="0"/>
              <a:t>Increment Operators		-	++ , --</a:t>
            </a:r>
          </a:p>
          <a:p>
            <a:pPr>
              <a:lnSpc>
                <a:spcPct val="150000"/>
              </a:lnSpc>
            </a:pPr>
            <a:r>
              <a:rPr lang="en-IN" sz="3200" dirty="0" smtClean="0"/>
              <a:t>Ternary Operator		-	? :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34543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8533" y="0"/>
            <a:ext cx="63225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Operator Precedence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pic>
        <p:nvPicPr>
          <p:cNvPr id="1029" name="Picture 5" descr="Operator Precedence And Associativity In C - AticleWorl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29"/>
          <a:stretch/>
        </p:blipFill>
        <p:spPr bwMode="auto">
          <a:xfrm>
            <a:off x="167227" y="1551129"/>
            <a:ext cx="5329529" cy="442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Operator Precedence And Associativity In C - AticleWorl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171"/>
          <a:stretch/>
        </p:blipFill>
        <p:spPr bwMode="auto">
          <a:xfrm>
            <a:off x="5609230" y="1537486"/>
            <a:ext cx="6371417" cy="442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43691" y="1118401"/>
            <a:ext cx="35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1</a:t>
            </a:r>
            <a:endParaRPr lang="en-IN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794938" y="1108640"/>
            <a:ext cx="393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2948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10134" y="0"/>
            <a:ext cx="5899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Order of Evaluation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2035" y="1473958"/>
            <a:ext cx="993557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b="1" dirty="0" smtClean="0"/>
              <a:t>a=5		b=6		c=10		d=7		e=2</a:t>
            </a:r>
          </a:p>
          <a:p>
            <a:pPr algn="ctr"/>
            <a:endParaRPr lang="en-IN" sz="3600" dirty="0"/>
          </a:p>
          <a:p>
            <a:pPr algn="ctr"/>
            <a:r>
              <a:rPr lang="en-IN" sz="6600" dirty="0"/>
              <a:t> </a:t>
            </a:r>
            <a:r>
              <a:rPr lang="en-IN" sz="6600" dirty="0" smtClean="0"/>
              <a:t>a + b – c * d / e    </a:t>
            </a:r>
          </a:p>
          <a:p>
            <a:pPr algn="ctr"/>
            <a:endParaRPr lang="en-IN" sz="3600" dirty="0"/>
          </a:p>
          <a:p>
            <a:pPr algn="ctr"/>
            <a:r>
              <a:rPr lang="en-IN" sz="7200" dirty="0" smtClean="0"/>
              <a:t>a+++b</a:t>
            </a:r>
            <a:endParaRPr lang="en-IN" sz="7200" dirty="0"/>
          </a:p>
        </p:txBody>
      </p:sp>
    </p:spTree>
    <p:extLst>
      <p:ext uri="{BB962C8B-B14F-4D97-AF65-F5344CB8AC3E}">
        <p14:creationId xmlns:p14="http://schemas.microsoft.com/office/powerpoint/2010/main" val="172903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7903" y="2333766"/>
            <a:ext cx="700384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Control Structures</a:t>
            </a:r>
            <a:endParaRPr lang="en-US" sz="72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75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82130" y="6257202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Down Arrow 3"/>
          <p:cNvSpPr/>
          <p:nvPr/>
        </p:nvSpPr>
        <p:spPr>
          <a:xfrm rot="20106667">
            <a:off x="8715505" y="1172256"/>
            <a:ext cx="930613" cy="19442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Down Arrow 4"/>
          <p:cNvSpPr/>
          <p:nvPr/>
        </p:nvSpPr>
        <p:spPr>
          <a:xfrm rot="21369310">
            <a:off x="6802604" y="1101603"/>
            <a:ext cx="930613" cy="18779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Down Arrow 5"/>
          <p:cNvSpPr/>
          <p:nvPr/>
        </p:nvSpPr>
        <p:spPr>
          <a:xfrm>
            <a:off x="4261196" y="1400627"/>
            <a:ext cx="930613" cy="15905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Down Arrow 6"/>
          <p:cNvSpPr/>
          <p:nvPr/>
        </p:nvSpPr>
        <p:spPr>
          <a:xfrm rot="1776197">
            <a:off x="2661350" y="1242265"/>
            <a:ext cx="930613" cy="1725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ounded Rectangle 7"/>
          <p:cNvSpPr/>
          <p:nvPr/>
        </p:nvSpPr>
        <p:spPr>
          <a:xfrm>
            <a:off x="2723815" y="373919"/>
            <a:ext cx="6883800" cy="102391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tx1"/>
                </a:solidFill>
              </a:rPr>
              <a:t>Control Structures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57046" y="2758850"/>
            <a:ext cx="2613928" cy="199663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Sequential Execution</a:t>
            </a:r>
            <a:endParaRPr lang="en-IN" sz="24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428256" y="2938511"/>
            <a:ext cx="2613928" cy="199663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Berlin Sans FB Demi" panose="020E0802020502020306" pitchFamily="34" charset="0"/>
              </a:rPr>
              <a:t>Conditional Statements</a:t>
            </a:r>
          </a:p>
        </p:txBody>
      </p:sp>
      <p:sp>
        <p:nvSpPr>
          <p:cNvPr id="11" name="Oval 10"/>
          <p:cNvSpPr/>
          <p:nvPr/>
        </p:nvSpPr>
        <p:spPr>
          <a:xfrm>
            <a:off x="6056736" y="2945830"/>
            <a:ext cx="2613928" cy="199663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chemeClr val="tx1"/>
                </a:solidFill>
                <a:latin typeface="Berlin Sans FB Demi" panose="020E0802020502020306" pitchFamily="34" charset="0"/>
              </a:rPr>
              <a:t>Iterative Statements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73943" y="4988002"/>
            <a:ext cx="36360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latin typeface="Sitka Display" panose="02000505000000020004" pitchFamily="2" charset="0"/>
              </a:rPr>
              <a:t>if , if else , </a:t>
            </a:r>
          </a:p>
          <a:p>
            <a:pPr algn="ctr"/>
            <a:r>
              <a:rPr lang="en-IN" sz="2800" dirty="0" smtClean="0">
                <a:latin typeface="Sitka Display" panose="02000505000000020004" pitchFamily="2" charset="0"/>
              </a:rPr>
              <a:t>if elif else , nested if, </a:t>
            </a:r>
          </a:p>
          <a:p>
            <a:pPr algn="ctr"/>
            <a:r>
              <a:rPr lang="en-IN" sz="2800" dirty="0" smtClean="0">
                <a:latin typeface="Sitka Display" panose="02000505000000020004" pitchFamily="2" charset="0"/>
              </a:rPr>
              <a:t>switch</a:t>
            </a:r>
            <a:endParaRPr lang="en-IN" sz="2800" dirty="0">
              <a:latin typeface="Sitka Display" panose="02000505000000020004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39143" y="5132907"/>
            <a:ext cx="2063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latin typeface="Sitka Display" panose="02000505000000020004" pitchFamily="2" charset="0"/>
              </a:rPr>
              <a:t>While , for , </a:t>
            </a:r>
          </a:p>
          <a:p>
            <a:pPr algn="ctr"/>
            <a:r>
              <a:rPr lang="en-IN" sz="2800" dirty="0" smtClean="0">
                <a:latin typeface="Sitka Display" panose="02000505000000020004" pitchFamily="2" charset="0"/>
              </a:rPr>
              <a:t>do - while</a:t>
            </a:r>
            <a:endParaRPr lang="en-IN" sz="2800" dirty="0">
              <a:latin typeface="Sitka Display" panose="02000505000000020004" pitchFamily="2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717205" y="2979455"/>
            <a:ext cx="2613928" cy="199663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Jumping </a:t>
            </a:r>
            <a:r>
              <a:rPr lang="en-IN" sz="2400" dirty="0">
                <a:solidFill>
                  <a:schemeClr val="tx1"/>
                </a:solidFill>
                <a:latin typeface="Berlin Sans FB Demi" panose="020E0802020502020306" pitchFamily="34" charset="0"/>
              </a:rPr>
              <a:t>Statements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11463" y="5162350"/>
            <a:ext cx="3479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>
                <a:latin typeface="Sitka Display" panose="02000505000000020004" pitchFamily="2" charset="0"/>
              </a:rPr>
              <a:t>b</a:t>
            </a:r>
            <a:r>
              <a:rPr lang="en-IN" sz="2800" dirty="0" smtClean="0">
                <a:latin typeface="Sitka Display" panose="02000505000000020004" pitchFamily="2" charset="0"/>
              </a:rPr>
              <a:t>reak , continue</a:t>
            </a:r>
            <a:endParaRPr lang="en-IN" sz="2800" dirty="0">
              <a:latin typeface="Sitka Display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4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67DFAA0-999B-45FE-9CE7-D5AEF16C0427}"/>
              </a:ext>
            </a:extLst>
          </p:cNvPr>
          <p:cNvSpPr txBox="1"/>
          <p:nvPr/>
        </p:nvSpPr>
        <p:spPr>
          <a:xfrm>
            <a:off x="168055" y="0"/>
            <a:ext cx="11859064" cy="67129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3600" b="1" dirty="0"/>
              <a:t>Control Structures</a:t>
            </a:r>
          </a:p>
          <a:p>
            <a:pPr marL="1485900" lvl="2" indent="-5715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800" b="1" dirty="0"/>
              <a:t> Conditional Statements</a:t>
            </a:r>
          </a:p>
          <a:p>
            <a:pPr marL="2400300" lvl="4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/>
              <a:t> if</a:t>
            </a:r>
          </a:p>
          <a:p>
            <a:pPr marL="2400300" lvl="4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/>
              <a:t> if – else</a:t>
            </a:r>
          </a:p>
          <a:p>
            <a:pPr marL="2400300" lvl="4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/>
              <a:t> Nested If – </a:t>
            </a:r>
            <a:r>
              <a:rPr lang="en-IN" sz="2800" b="1" dirty="0" smtClean="0"/>
              <a:t>else</a:t>
            </a:r>
          </a:p>
          <a:p>
            <a:pPr marL="2400300" lvl="4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 smtClean="0"/>
              <a:t> switch</a:t>
            </a:r>
            <a:endParaRPr lang="en-IN" sz="2800" b="1" dirty="0"/>
          </a:p>
          <a:p>
            <a:pPr marL="1617663" lvl="4" indent="-7175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800" b="1" dirty="0"/>
              <a:t>Jumping Statements</a:t>
            </a:r>
          </a:p>
          <a:p>
            <a:pPr marL="2532063" lvl="6" indent="-7175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/>
              <a:t>continue</a:t>
            </a:r>
          </a:p>
          <a:p>
            <a:pPr marL="2532063" lvl="6" indent="-7175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/>
              <a:t>break</a:t>
            </a:r>
          </a:p>
          <a:p>
            <a:pPr marL="2532063" lvl="6" indent="-7175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 smtClean="0"/>
              <a:t>Goto</a:t>
            </a:r>
          </a:p>
          <a:p>
            <a:pPr marL="1814513" lvl="6">
              <a:spcBef>
                <a:spcPts val="600"/>
              </a:spcBef>
              <a:spcAft>
                <a:spcPts val="600"/>
              </a:spcAft>
            </a:pPr>
            <a:endParaRPr lang="en-IN" sz="2800" b="1" dirty="0"/>
          </a:p>
          <a:p>
            <a:pPr marL="2532063" lvl="6" indent="-7175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N" sz="2800" b="1" dirty="0"/>
          </a:p>
          <a:p>
            <a:pPr marL="1814513" lvl="6">
              <a:spcBef>
                <a:spcPts val="600"/>
              </a:spcBef>
              <a:spcAft>
                <a:spcPts val="600"/>
              </a:spcAft>
            </a:pPr>
            <a:endParaRPr lang="en-IN" sz="2800" b="1" dirty="0"/>
          </a:p>
          <a:p>
            <a:pPr marL="900113" lvl="6" indent="7175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800" b="1" dirty="0" smtClean="0"/>
              <a:t>C </a:t>
            </a:r>
            <a:r>
              <a:rPr lang="en-IN" sz="2800" b="1" dirty="0"/>
              <a:t>Loops</a:t>
            </a:r>
          </a:p>
          <a:p>
            <a:pPr marL="2271713" lvl="8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/>
              <a:t> while</a:t>
            </a:r>
          </a:p>
          <a:p>
            <a:pPr marL="2271713" lvl="8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N" sz="2800" b="1" dirty="0"/>
              <a:t> for</a:t>
            </a:r>
          </a:p>
          <a:p>
            <a:pPr marL="2271713" lvl="8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2800" b="1" dirty="0"/>
              <a:t> </a:t>
            </a:r>
            <a:r>
              <a:rPr lang="en-IN" sz="2800" b="1" dirty="0" smtClean="0"/>
              <a:t>do - while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63476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6595" y="1951629"/>
            <a:ext cx="9517349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Arrays </a:t>
            </a:r>
          </a:p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( Numerical &amp; Character Arrays)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7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364" y="177420"/>
            <a:ext cx="11764370" cy="616598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Introduction to C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Compiler and Interpreter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Execution of C Program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Structure of C Program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Identifiers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Keywords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Basic Data Types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Constants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Variables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Input – Output Statements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Operators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Operator Precedence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Order of Evaluation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Control Structures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Arrays ( Numerical Arrays &amp; Character Arrays 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Functions , Storage Classes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Pointers , Dynamic Memory Allocation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Derived Types ( Structures &amp; Unions 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400" dirty="0" smtClean="0"/>
              <a:t>Files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40727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0840" y="0"/>
            <a:ext cx="643798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Arrays ( Numerical Arrays)</a:t>
            </a:r>
            <a:endParaRPr lang="en-US" sz="4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9157" y="461665"/>
            <a:ext cx="10959152" cy="600164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Dimensional Arrays 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Initialization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Accessing Elements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Storing Elements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Dimensional Arrays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Multi-Dimensional Arrays</a:t>
            </a:r>
          </a:p>
        </p:txBody>
      </p:sp>
    </p:spTree>
    <p:extLst>
      <p:ext uri="{BB962C8B-B14F-4D97-AF65-F5344CB8AC3E}">
        <p14:creationId xmlns:p14="http://schemas.microsoft.com/office/powerpoint/2010/main" val="213287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0153" y="0"/>
            <a:ext cx="63193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Arrays ( Character Arrays)</a:t>
            </a:r>
            <a:endParaRPr lang="en-US" sz="4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9157" y="769441"/>
            <a:ext cx="10959152" cy="526297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Arrays ( Strings ) 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 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Initialization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 Strings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Writing Strings</a:t>
            </a:r>
          </a:p>
          <a:p>
            <a:pPr marL="914400" lvl="1" indent="-4572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Operations on characters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String Handling Functions</a:t>
            </a:r>
          </a:p>
        </p:txBody>
      </p:sp>
    </p:spTree>
    <p:extLst>
      <p:ext uri="{BB962C8B-B14F-4D97-AF65-F5344CB8AC3E}">
        <p14:creationId xmlns:p14="http://schemas.microsoft.com/office/powerpoint/2010/main" val="6229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6402" y="2142698"/>
            <a:ext cx="41905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Functions</a:t>
            </a:r>
            <a:endParaRPr lang="en-US" sz="80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5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030" y="153125"/>
            <a:ext cx="11304397" cy="59201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Declaration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Call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Definition 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Category of Functions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 Passing Techniques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Recursion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Recursion Vs Iteration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&amp; Global Variables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Storage Classes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Dynamic Memory Allocation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 Line Arguments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endParaRPr lang="en-I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8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12536" y="0"/>
            <a:ext cx="24945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Pointers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2112" y="718613"/>
            <a:ext cx="10959152" cy="526297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Declaring &amp; Initialization of Pointer Variables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Pointer Expressions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Pointer Arithmetic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Pointers &amp; Arrays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Pointers &amp; Character Strings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Pointer to Pointer</a:t>
            </a:r>
          </a:p>
          <a:p>
            <a:pPr marL="457200" indent="-45720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Pre-processor Directives</a:t>
            </a:r>
          </a:p>
        </p:txBody>
      </p:sp>
    </p:spTree>
    <p:extLst>
      <p:ext uri="{BB962C8B-B14F-4D97-AF65-F5344CB8AC3E}">
        <p14:creationId xmlns:p14="http://schemas.microsoft.com/office/powerpoint/2010/main" val="8056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9871" y="0"/>
            <a:ext cx="961994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Derived Types ( Structures &amp; Unions )</a:t>
            </a:r>
            <a:endParaRPr lang="en-US" sz="48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43" y="788117"/>
            <a:ext cx="10959152" cy="553517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 – Declaring &amp; Initialization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Accessing members of structures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 and Functions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Pointer to Structure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 Referential Structures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Structures Vs Unions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Typedef</a:t>
            </a:r>
          </a:p>
        </p:txBody>
      </p:sp>
    </p:spTree>
    <p:extLst>
      <p:ext uri="{BB962C8B-B14F-4D97-AF65-F5344CB8AC3E}">
        <p14:creationId xmlns:p14="http://schemas.microsoft.com/office/powerpoint/2010/main" val="130912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60773" y="0"/>
            <a:ext cx="13981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Files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928" y="811192"/>
            <a:ext cx="10721009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File ?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Opening a File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Modes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Closing File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Writing Data into File	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Reading Data from File</a:t>
            </a:r>
          </a:p>
          <a:p>
            <a:pPr marL="457200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 Handling functions</a:t>
            </a:r>
          </a:p>
          <a:p>
            <a:pPr marL="914400" lvl="1" indent="-4572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ftell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I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fseek</a:t>
            </a:r>
            <a:r>
              <a:rPr lang="en-I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rewind</a:t>
            </a:r>
          </a:p>
        </p:txBody>
      </p:sp>
    </p:spTree>
    <p:extLst>
      <p:ext uri="{BB962C8B-B14F-4D97-AF65-F5344CB8AC3E}">
        <p14:creationId xmlns:p14="http://schemas.microsoft.com/office/powerpoint/2010/main" val="224188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59382" y="4835236"/>
            <a:ext cx="3962400" cy="831273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ounded Rectangle 6"/>
          <p:cNvSpPr/>
          <p:nvPr/>
        </p:nvSpPr>
        <p:spPr>
          <a:xfrm>
            <a:off x="9157855" y="3200400"/>
            <a:ext cx="2341418" cy="817418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ounded Rectangle 5"/>
          <p:cNvSpPr/>
          <p:nvPr/>
        </p:nvSpPr>
        <p:spPr>
          <a:xfrm>
            <a:off x="471055" y="3200400"/>
            <a:ext cx="2050472" cy="817418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1046922" y="94069"/>
            <a:ext cx="1020417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 smtClean="0"/>
              <a:t>For Queries Contact :</a:t>
            </a:r>
          </a:p>
          <a:p>
            <a:pPr algn="ctr"/>
            <a:r>
              <a:rPr lang="en-IN" sz="4400" dirty="0" smtClean="0"/>
              <a:t>Email : </a:t>
            </a:r>
            <a:r>
              <a:rPr lang="en-IN" sz="4400" dirty="0" smtClean="0">
                <a:hlinkClick r:id="rId2"/>
              </a:rPr>
              <a:t>askme.selflearning@gmail.com</a:t>
            </a:r>
            <a:endParaRPr lang="en-IN" sz="4400" dirty="0" smtClean="0"/>
          </a:p>
          <a:p>
            <a:pPr algn="ctr"/>
            <a:r>
              <a:rPr lang="en-IN" sz="4400" dirty="0" smtClean="0"/>
              <a:t>WhatsApp : 9515140494</a:t>
            </a:r>
            <a:endParaRPr lang="en-IN" sz="4400" dirty="0"/>
          </a:p>
        </p:txBody>
      </p:sp>
      <p:sp>
        <p:nvSpPr>
          <p:cNvPr id="5" name="Rectangle 4"/>
          <p:cNvSpPr/>
          <p:nvPr/>
        </p:nvSpPr>
        <p:spPr>
          <a:xfrm>
            <a:off x="132522" y="2586322"/>
            <a:ext cx="11794435" cy="32600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aramond" panose="02020404030301010803" pitchFamily="18" charset="0"/>
              </a:rPr>
              <a:t>Like</a:t>
            </a:r>
            <a:r>
              <a:rPr lang="en-US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aramond" panose="02020404030301010803" pitchFamily="18" charset="0"/>
              </a:rPr>
              <a:t>                              </a:t>
            </a:r>
            <a:r>
              <a:rPr lang="en-US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aramond" panose="02020404030301010803" pitchFamily="18" charset="0"/>
              </a:rPr>
              <a:t>Share</a:t>
            </a:r>
            <a:r>
              <a:rPr lang="en-US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aramond" panose="02020404030301010803" pitchFamily="18" charset="0"/>
              </a:rPr>
              <a:t>                </a:t>
            </a:r>
            <a:r>
              <a:rPr lang="en-US" sz="72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Garamond" panose="02020404030301010803" pitchFamily="18" charset="0"/>
              </a:rPr>
              <a:t>Subscribe</a:t>
            </a:r>
            <a:endParaRPr lang="en-US" sz="7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Garamond" panose="02020404030301010803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92" t="23381" r="8648" b="31208"/>
          <a:stretch/>
        </p:blipFill>
        <p:spPr>
          <a:xfrm>
            <a:off x="3657600" y="2608569"/>
            <a:ext cx="4612943" cy="200107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1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4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43712" y="0"/>
            <a:ext cx="5032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Introduction to C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6560" y="1155342"/>
            <a:ext cx="1167793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000" b="1" dirty="0"/>
              <a:t>C programming language</a:t>
            </a:r>
            <a:r>
              <a:rPr lang="en-IN" sz="2000" dirty="0"/>
              <a:t> was developed in 1972 by Dennis Ritchie at bell laboratories of AT&amp;T (American Telephone &amp; Telegraph), located in the U.S.A</a:t>
            </a:r>
            <a:r>
              <a:rPr lang="en-IN" sz="2000" dirty="0" smtClean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000" dirty="0"/>
              <a:t>It was developed to overcome the problems of previous languages such as B, BCPL, etc</a:t>
            </a:r>
            <a:r>
              <a:rPr lang="en-IN" sz="2000" dirty="0" smtClean="0"/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000" dirty="0"/>
              <a:t>Initially, C language was developed to be used in </a:t>
            </a:r>
            <a:r>
              <a:rPr lang="en-IN" sz="2000" b="1" dirty="0"/>
              <a:t>UNIX operating system</a:t>
            </a:r>
            <a:r>
              <a:rPr lang="en-IN" sz="2000" dirty="0"/>
              <a:t>. It inherits many features of previous languages such as B and BCPL.</a:t>
            </a:r>
            <a:endParaRPr lang="en-IN" sz="2000" dirty="0" smtClean="0"/>
          </a:p>
          <a:p>
            <a:pPr algn="just">
              <a:lnSpc>
                <a:spcPct val="150000"/>
              </a:lnSpc>
            </a:pPr>
            <a:r>
              <a:rPr lang="en-IN" sz="2800" b="1" dirty="0" smtClean="0"/>
              <a:t>Advantages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000" dirty="0"/>
              <a:t>C language is a building block for many other currently known languages. </a:t>
            </a:r>
            <a:endParaRPr lang="en-IN" sz="2000" dirty="0" smtClean="0"/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000" dirty="0" smtClean="0"/>
              <a:t>C </a:t>
            </a:r>
            <a:r>
              <a:rPr lang="en-IN" sz="2000" dirty="0"/>
              <a:t>language is a structured programming language. This makes user to think of a problem in terms </a:t>
            </a:r>
            <a:r>
              <a:rPr lang="en-IN" sz="2000" dirty="0" smtClean="0"/>
              <a:t>of </a:t>
            </a:r>
            <a:r>
              <a:rPr lang="en-IN" sz="2000" dirty="0"/>
              <a:t>function modules or blocks. Collection of these modules makes a complete program. This modular </a:t>
            </a:r>
            <a:r>
              <a:rPr lang="en-IN" sz="2000" dirty="0" smtClean="0"/>
              <a:t>structure </a:t>
            </a:r>
            <a:r>
              <a:rPr lang="en-IN" sz="2000" dirty="0"/>
              <a:t>makes program debugging, testing and maintenance easier. </a:t>
            </a:r>
          </a:p>
        </p:txBody>
      </p:sp>
    </p:spTree>
    <p:extLst>
      <p:ext uri="{BB962C8B-B14F-4D97-AF65-F5344CB8AC3E}">
        <p14:creationId xmlns:p14="http://schemas.microsoft.com/office/powerpoint/2010/main" val="1738486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1749" y="0"/>
            <a:ext cx="66960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Compiler &amp; Interpreter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5986372" y="4567045"/>
            <a:ext cx="563218" cy="68563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384555" y="1835260"/>
            <a:ext cx="2107096" cy="689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Source Code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0764" y="1901521"/>
            <a:ext cx="1630018" cy="583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Compiler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99895" y="1848512"/>
            <a:ext cx="2107096" cy="689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Machine Code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296104" y="1888268"/>
            <a:ext cx="1630018" cy="58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Output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3"/>
            <a:endCxn id="6" idx="1"/>
          </p:cNvCxnSpPr>
          <p:nvPr/>
        </p:nvCxnSpPr>
        <p:spPr>
          <a:xfrm>
            <a:off x="3491651" y="2179817"/>
            <a:ext cx="689113" cy="13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810782" y="2199695"/>
            <a:ext cx="689113" cy="13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606991" y="2199695"/>
            <a:ext cx="689113" cy="13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623633" y="3864680"/>
            <a:ext cx="2107096" cy="689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Source Code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439721" y="3954132"/>
            <a:ext cx="1630018" cy="583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Interpreter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758852" y="3917689"/>
            <a:ext cx="1630018" cy="58309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Output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069739" y="4229116"/>
            <a:ext cx="689113" cy="13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750607" y="4209237"/>
            <a:ext cx="689113" cy="13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994441" y="5170161"/>
            <a:ext cx="4330693" cy="8365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ounded Rectangle 17"/>
          <p:cNvSpPr/>
          <p:nvPr/>
        </p:nvSpPr>
        <p:spPr>
          <a:xfrm>
            <a:off x="4194016" y="5261826"/>
            <a:ext cx="1630018" cy="66260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Compiler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513147" y="5261826"/>
            <a:ext cx="1577008" cy="66260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tx1"/>
                </a:solidFill>
              </a:rPr>
              <a:t>Virtual Machine</a:t>
            </a:r>
            <a:endParaRPr lang="en-IN" b="1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8" idx="3"/>
            <a:endCxn id="19" idx="1"/>
          </p:cNvCxnSpPr>
          <p:nvPr/>
        </p:nvCxnSpPr>
        <p:spPr>
          <a:xfrm>
            <a:off x="5824034" y="5593131"/>
            <a:ext cx="68911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67672" y="877672"/>
            <a:ext cx="31948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COMPILER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6674" y="2834618"/>
            <a:ext cx="40639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INTERPRETER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9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50652" y="0"/>
            <a:ext cx="7018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Execution of C Program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3206" y="923330"/>
            <a:ext cx="102494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3200" dirty="0" smtClean="0"/>
              <a:t>Write the program in editor / compiler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3200" dirty="0" smtClean="0"/>
              <a:t> Save the file with </a:t>
            </a:r>
            <a:r>
              <a:rPr lang="en-IN" sz="3600" dirty="0" smtClean="0">
                <a:solidFill>
                  <a:srgbClr val="002060"/>
                </a:solidFill>
              </a:rPr>
              <a:t>.c</a:t>
            </a:r>
            <a:r>
              <a:rPr lang="en-IN" sz="3200" dirty="0" smtClean="0"/>
              <a:t> Extension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3200" dirty="0"/>
              <a:t> </a:t>
            </a:r>
            <a:r>
              <a:rPr lang="en-IN" sz="3200" dirty="0" smtClean="0"/>
              <a:t>Compile the program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3200" dirty="0"/>
              <a:t> </a:t>
            </a:r>
            <a:r>
              <a:rPr lang="en-IN" sz="3200" dirty="0" smtClean="0"/>
              <a:t>Make the program Error free ( syntax errors )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IN" sz="3200" dirty="0"/>
              <a:t> </a:t>
            </a:r>
            <a:r>
              <a:rPr lang="en-IN" sz="3200" dirty="0" smtClean="0"/>
              <a:t>Run the Program and get the output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22942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42351" y="0"/>
            <a:ext cx="563487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Structure of C Program</a:t>
            </a:r>
            <a:endParaRPr lang="en-US" sz="4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79175" y="747946"/>
            <a:ext cx="7697338" cy="553579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79175" y="1107508"/>
            <a:ext cx="7697338" cy="1364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15654" y="738176"/>
            <a:ext cx="2429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Documentation Section</a:t>
            </a:r>
            <a:endParaRPr lang="en-IN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15654" y="1158221"/>
            <a:ext cx="2429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Link Section</a:t>
            </a:r>
            <a:endParaRPr lang="en-IN" b="1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279175" y="1530440"/>
            <a:ext cx="7697338" cy="1364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15654" y="1584040"/>
            <a:ext cx="2429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Definition Section</a:t>
            </a:r>
            <a:endParaRPr lang="en-IN" b="1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2279175" y="1955604"/>
            <a:ext cx="7697338" cy="1364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15654" y="1995558"/>
            <a:ext cx="301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Global Declaration Section</a:t>
            </a:r>
            <a:endParaRPr lang="en-IN" b="1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279175" y="2395073"/>
            <a:ext cx="7697338" cy="1364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15654" y="2604589"/>
            <a:ext cx="30161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Main ( ) Function Section</a:t>
            </a:r>
          </a:p>
          <a:p>
            <a:r>
              <a:rPr lang="en-IN" dirty="0" smtClean="0"/>
              <a:t>{</a:t>
            </a:r>
          </a:p>
          <a:p>
            <a:r>
              <a:rPr lang="en-IN" dirty="0"/>
              <a:t>	</a:t>
            </a:r>
            <a:r>
              <a:rPr lang="en-IN" dirty="0" smtClean="0"/>
              <a:t>Declaration Part</a:t>
            </a:r>
          </a:p>
          <a:p>
            <a:r>
              <a:rPr lang="en-IN" dirty="0"/>
              <a:t>	</a:t>
            </a:r>
            <a:r>
              <a:rPr lang="en-IN" dirty="0" smtClean="0"/>
              <a:t>Executable Part</a:t>
            </a:r>
          </a:p>
          <a:p>
            <a:r>
              <a:rPr lang="en-IN" dirty="0"/>
              <a:t>}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279175" y="4156181"/>
            <a:ext cx="7697338" cy="13646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415654" y="4221637"/>
            <a:ext cx="72879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Sub Program Section</a:t>
            </a:r>
          </a:p>
          <a:p>
            <a:r>
              <a:rPr lang="en-IN" dirty="0"/>
              <a:t>	</a:t>
            </a:r>
            <a:endParaRPr lang="en-IN" dirty="0" smtClean="0"/>
          </a:p>
          <a:p>
            <a:r>
              <a:rPr lang="en-IN" dirty="0" smtClean="0"/>
              <a:t>	Function 1</a:t>
            </a:r>
          </a:p>
          <a:p>
            <a:r>
              <a:rPr lang="en-IN" dirty="0"/>
              <a:t>	</a:t>
            </a:r>
            <a:r>
              <a:rPr lang="en-IN" dirty="0" smtClean="0"/>
              <a:t>Function 2</a:t>
            </a:r>
          </a:p>
          <a:p>
            <a:r>
              <a:rPr lang="en-IN" dirty="0"/>
              <a:t>	</a:t>
            </a:r>
            <a:r>
              <a:rPr lang="en-IN" dirty="0" smtClean="0"/>
              <a:t>         -			(User-Defined Functions)	</a:t>
            </a:r>
          </a:p>
          <a:p>
            <a:r>
              <a:rPr lang="en-IN" dirty="0"/>
              <a:t>	 </a:t>
            </a:r>
            <a:r>
              <a:rPr lang="en-IN" dirty="0" smtClean="0"/>
              <a:t>        -</a:t>
            </a:r>
          </a:p>
          <a:p>
            <a:r>
              <a:rPr lang="en-IN" dirty="0"/>
              <a:t>	</a:t>
            </a:r>
            <a:r>
              <a:rPr lang="en-IN" dirty="0" smtClean="0"/>
              <a:t>Function n</a:t>
            </a:r>
          </a:p>
        </p:txBody>
      </p:sp>
    </p:spTree>
    <p:extLst>
      <p:ext uri="{BB962C8B-B14F-4D97-AF65-F5344CB8AC3E}">
        <p14:creationId xmlns:p14="http://schemas.microsoft.com/office/powerpoint/2010/main" val="413719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87274" y="0"/>
            <a:ext cx="29450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Identifiers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194" y="1078173"/>
            <a:ext cx="11232107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800" dirty="0" smtClean="0"/>
              <a:t> C Identifier refers to name used to identify user-defined item or entity       ( Variable , Constant , function , structure etc.)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800" dirty="0"/>
              <a:t> </a:t>
            </a:r>
            <a:r>
              <a:rPr lang="en-IN" sz="2800" dirty="0" smtClean="0"/>
              <a:t>Identifier must be unique and they are created to give unique name to a entity or item to identify during the execution of a program.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800" dirty="0"/>
              <a:t> </a:t>
            </a:r>
            <a:r>
              <a:rPr lang="en-IN" sz="2800" dirty="0" smtClean="0"/>
              <a:t>Identifiers are different from keywords as keywords are predefined and given by the compiler and identifiers are given by the user.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N" sz="2800" dirty="0"/>
              <a:t> </a:t>
            </a:r>
            <a:r>
              <a:rPr lang="en-IN" sz="2800" dirty="0" smtClean="0"/>
              <a:t>Identifier name should not match with the keywords.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99725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69712" y="0"/>
            <a:ext cx="29434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Keywords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230220"/>
              </p:ext>
            </p:extLst>
          </p:nvPr>
        </p:nvGraphicFramePr>
        <p:xfrm>
          <a:off x="1223613" y="1209997"/>
          <a:ext cx="10117676" cy="4467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9419"/>
                <a:gridCol w="2529419"/>
                <a:gridCol w="2529419"/>
                <a:gridCol w="2529419"/>
              </a:tblGrid>
              <a:tr h="558434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auto</a:t>
                      </a:r>
                      <a:endParaRPr lang="en-IN" sz="2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Double</a:t>
                      </a:r>
                      <a:endParaRPr lang="en-IN" sz="2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err="1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int</a:t>
                      </a:r>
                      <a:endParaRPr lang="en-IN" sz="2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 err="1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struct</a:t>
                      </a:r>
                      <a:endParaRPr lang="en-IN" sz="2400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58434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break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else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long 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switch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58434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case 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err="1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enum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register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err="1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typedef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58434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char 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extern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return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union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58434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continue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for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signed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void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58434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do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if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static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while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58434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default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goto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err="1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sizeof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volatile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58434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err="1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const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float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short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 smtClean="0">
                          <a:solidFill>
                            <a:schemeClr val="tx1"/>
                          </a:solidFill>
                          <a:latin typeface="Lucida Sans" panose="020B0602030504020204" pitchFamily="34" charset="0"/>
                        </a:rPr>
                        <a:t>unsigned</a:t>
                      </a:r>
                      <a:endParaRPr lang="en-IN" sz="2400" b="1" dirty="0">
                        <a:solidFill>
                          <a:schemeClr val="tx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58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34804" y="0"/>
            <a:ext cx="34499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" panose="020E0602020502020306" pitchFamily="34" charset="0"/>
              </a:rPr>
              <a:t>Data Types</a:t>
            </a:r>
            <a:endParaRPr lang="en-US" sz="5400" b="0" cap="none" spc="0" dirty="0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6595" y="6283740"/>
            <a:ext cx="911018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CR A Extended" panose="02010509020102010303" pitchFamily="50" charset="0"/>
              </a:rPr>
              <a:t>www.youtube.com/c/sundeepsaradhi</a:t>
            </a:r>
            <a:endParaRPr lang="en-US" sz="3600" b="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CR A Extended" panose="02010509020102010303" pitchFamily="50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214482" y="1068199"/>
            <a:ext cx="3493827" cy="69603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b="1" dirty="0" smtClean="0"/>
              <a:t>C  Data Types</a:t>
            </a:r>
            <a:endParaRPr lang="en-IN" sz="4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699782" y="2605141"/>
            <a:ext cx="2370963" cy="69603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b="1" dirty="0" smtClean="0"/>
              <a:t>Primitive</a:t>
            </a:r>
            <a:endParaRPr lang="en-IN" sz="4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4831643" y="2605141"/>
            <a:ext cx="2259506" cy="69603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b="1" dirty="0" smtClean="0"/>
              <a:t>Derived</a:t>
            </a:r>
            <a:endParaRPr lang="en-IN" sz="4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8538148" y="2605141"/>
            <a:ext cx="3339954" cy="69603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b="1" dirty="0" smtClean="0"/>
              <a:t>User Defined</a:t>
            </a:r>
            <a:endParaRPr lang="en-IN" sz="4400" b="1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419367" y="2224585"/>
            <a:ext cx="891198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2"/>
          </p:cNvCxnSpPr>
          <p:nvPr/>
        </p:nvCxnSpPr>
        <p:spPr>
          <a:xfrm flipH="1">
            <a:off x="5961395" y="1764235"/>
            <a:ext cx="1" cy="4194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446857" y="2265529"/>
            <a:ext cx="1" cy="4194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961590" y="2204908"/>
            <a:ext cx="1" cy="4194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0304059" y="2224585"/>
            <a:ext cx="1" cy="41940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95567" y="3503264"/>
            <a:ext cx="22617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/>
              <a:t> char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/>
              <a:t> </a:t>
            </a:r>
            <a:r>
              <a:rPr lang="en-IN" sz="3200" dirty="0" err="1" smtClean="0"/>
              <a:t>int</a:t>
            </a:r>
            <a:endParaRPr lang="en-IN" sz="3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/>
              <a:t> float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/>
              <a:t> double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/>
              <a:t> void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4895" y="3525841"/>
            <a:ext cx="241358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/>
              <a:t> array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/>
              <a:t> </a:t>
            </a:r>
            <a:r>
              <a:rPr lang="en-IN" sz="3200" dirty="0" smtClean="0"/>
              <a:t>pointer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/>
              <a:t> structure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/>
              <a:t> </a:t>
            </a:r>
            <a:r>
              <a:rPr lang="en-IN" sz="3200" dirty="0" smtClean="0"/>
              <a:t>union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24562" y="3503264"/>
            <a:ext cx="24135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 smtClean="0"/>
              <a:t> </a:t>
            </a:r>
            <a:r>
              <a:rPr lang="en-IN" sz="3200" dirty="0" err="1" smtClean="0"/>
              <a:t>enum</a:t>
            </a:r>
            <a:endParaRPr lang="en-IN" sz="32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sz="3200" dirty="0"/>
              <a:t> </a:t>
            </a:r>
            <a:r>
              <a:rPr lang="en-IN" sz="3200" dirty="0" err="1" smtClean="0"/>
              <a:t>typedef</a:t>
            </a:r>
            <a:endParaRPr lang="en-IN" sz="3200" dirty="0" smtClean="0"/>
          </a:p>
          <a:p>
            <a:endParaRPr lang="en-IN" sz="3200" dirty="0" smtClean="0"/>
          </a:p>
        </p:txBody>
      </p:sp>
    </p:spTree>
    <p:extLst>
      <p:ext uri="{BB962C8B-B14F-4D97-AF65-F5344CB8AC3E}">
        <p14:creationId xmlns:p14="http://schemas.microsoft.com/office/powerpoint/2010/main" val="13940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230</TotalTime>
  <Words>808</Words>
  <Application>Microsoft Office PowerPoint</Application>
  <PresentationFormat>Widescreen</PresentationFormat>
  <Paragraphs>316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2" baseType="lpstr">
      <vt:lpstr>Arial</vt:lpstr>
      <vt:lpstr>Arial Black</vt:lpstr>
      <vt:lpstr>Berlin Sans FB</vt:lpstr>
      <vt:lpstr>Berlin Sans FB Demi</vt:lpstr>
      <vt:lpstr>Calibri</vt:lpstr>
      <vt:lpstr>Calibri Light</vt:lpstr>
      <vt:lpstr>Copperplate Gothic Bold</vt:lpstr>
      <vt:lpstr>Franklin Gothic Demi Cond</vt:lpstr>
      <vt:lpstr>Garamond</vt:lpstr>
      <vt:lpstr>Lucida Sans</vt:lpstr>
      <vt:lpstr>OCR A Extended</vt:lpstr>
      <vt:lpstr>Sitka Display</vt:lpstr>
      <vt:lpstr>Times New Roman</vt:lpstr>
      <vt:lpstr>Wingdings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SUNDEEP SARADHI</dc:creator>
  <cp:lastModifiedBy>SUNDEEP SARADHI</cp:lastModifiedBy>
  <cp:revision>31</cp:revision>
  <dcterms:created xsi:type="dcterms:W3CDTF">2020-12-30T05:14:23Z</dcterms:created>
  <dcterms:modified xsi:type="dcterms:W3CDTF">2021-02-05T07:57:04Z</dcterms:modified>
</cp:coreProperties>
</file>